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layfair Display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  <p:embeddedFont>
      <p:font typeface="Merriweather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regular.fntdata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46" Type="http://schemas.openxmlformats.org/officeDocument/2006/relationships/font" Target="fonts/Merriweather-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Merriweather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bold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regular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bold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bd920a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3bd920a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3bd920a0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3bd920a0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3bd920a0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3bd920a0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3bd920a0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3bd920a0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3bd920a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3bd920a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3bd920a0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3bd920a0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3bd920a0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3bd920a0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3bd920a0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3bd920a0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3bd920a0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3bd920a0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3bd920a0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3bd920a0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3bd920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3bd920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3bd920a0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3bd920a0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bd920a0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3bd920a0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3bd920a0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3bd920a0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3bd920a0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3bd920a0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3bd920a0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3bd920a0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ed6e42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5ed6e42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5ed6e425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5ed6e425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5ed6e42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5ed6e42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5ed6e425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5ed6e425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3bd920a0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3bd920a0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3bd920a0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3bd920a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bd920a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bd920a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3bd920a0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3bd920a0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3bd920a0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3bd920a0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3bd920a0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3bd920a0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3bd920a0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3bd920a0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Merriweather"/>
              <a:buNone/>
              <a:defRPr b="1" sz="6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highlight>
                  <a:schemeClr val="dk1"/>
                </a:highlight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>
                <a:highlight>
                  <a:schemeClr val="dk1"/>
                </a:highlight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highlight>
                  <a:schemeClr val="lt1"/>
                </a:highlight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>
                <a:highlight>
                  <a:schemeClr val="lt1"/>
                </a:highlight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swald"/>
              <a:buNone/>
              <a:defRPr sz="34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○"/>
              <a:defRPr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■"/>
              <a:defRPr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2.jpg"/><Relationship Id="rId5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Review Session </a:t>
            </a:r>
            <a:r>
              <a:rPr lang="en"/>
              <a:t>9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API-201, 12.03.21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Sophie Hill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47" y="1179225"/>
            <a:ext cx="607661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  Hypothesis testing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6977975" y="4284175"/>
            <a:ext cx="177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erriweather"/>
                <a:ea typeface="Merriweather"/>
                <a:cs typeface="Merriweather"/>
                <a:sym typeface="Merriweather"/>
              </a:rPr>
              <a:t>Handout #15</a:t>
            </a:r>
            <a:endParaRPr i="1"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  </a:t>
            </a:r>
            <a:r>
              <a:rPr lang="en"/>
              <a:t>Hypothesis testing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6636700" y="4431700"/>
            <a:ext cx="177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erriweather"/>
                <a:ea typeface="Merriweather"/>
                <a:cs typeface="Merriweather"/>
                <a:sym typeface="Merriweather"/>
              </a:rPr>
              <a:t>Handout #16</a:t>
            </a:r>
            <a:endParaRPr i="1"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413" y="1121375"/>
            <a:ext cx="6673175" cy="331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Preparation: where to start?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would strongly recommend that you start by shoring up your foundations: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Definitions</a:t>
            </a:r>
            <a:r>
              <a:rPr lang="en"/>
              <a:t> (Glossary in Handout 16 + ...)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Relationships between concepts </a:t>
            </a:r>
            <a:r>
              <a:rPr lang="en"/>
              <a:t>(PSet 6, Q1.2 + ...)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Hypothesis testing</a:t>
            </a:r>
            <a:r>
              <a:rPr lang="en"/>
              <a:t> (Handout #15, Summary table + ...)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Preparation: where to start?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234075"/>
            <a:ext cx="8520600" cy="3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 would strongly recommend that you start by shoring up your foundations:</a:t>
            </a:r>
            <a:endParaRPr>
              <a:solidFill>
                <a:srgbClr val="B7B7B7"/>
              </a:solidFill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2200"/>
              <a:buAutoNum type="arabicPeriod"/>
            </a:pPr>
            <a:r>
              <a:rPr b="1" lang="en">
                <a:solidFill>
                  <a:srgbClr val="B7B7B7"/>
                </a:solidFill>
              </a:rPr>
              <a:t>Definitions</a:t>
            </a:r>
            <a:r>
              <a:rPr lang="en">
                <a:solidFill>
                  <a:srgbClr val="B7B7B7"/>
                </a:solidFill>
              </a:rPr>
              <a:t> (Glossary in Handout 16 + ...)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B7B7B7"/>
              </a:solidFill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2200"/>
              <a:buAutoNum type="arabicPeriod"/>
            </a:pPr>
            <a:r>
              <a:rPr b="1" lang="en">
                <a:solidFill>
                  <a:srgbClr val="B7B7B7"/>
                </a:solidFill>
              </a:rPr>
              <a:t>Relationships between concepts </a:t>
            </a:r>
            <a:r>
              <a:rPr lang="en">
                <a:solidFill>
                  <a:srgbClr val="B7B7B7"/>
                </a:solidFill>
              </a:rPr>
              <a:t>(PSet 6, Q1.2 + ...)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B7B7B7"/>
              </a:solidFill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2200"/>
              <a:buAutoNum type="arabicPeriod"/>
            </a:pPr>
            <a:r>
              <a:rPr b="1" lang="en">
                <a:solidFill>
                  <a:srgbClr val="B7B7B7"/>
                </a:solidFill>
              </a:rPr>
              <a:t>Hypothesis testing</a:t>
            </a:r>
            <a:r>
              <a:rPr lang="en">
                <a:solidFill>
                  <a:srgbClr val="B7B7B7"/>
                </a:solidFill>
              </a:rPr>
              <a:t> (Handout #15, Summary table + ...)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Once you are confident with this material, move on to practice problems / past exams.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mistakes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234075"/>
            <a:ext cx="85206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❌ “If the data are not Normally distributed then we cannot apply the Central Limit Theorem.”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❌ </a:t>
            </a:r>
            <a:r>
              <a:rPr lang="en">
                <a:solidFill>
                  <a:schemeClr val="lt2"/>
                </a:solidFill>
              </a:rPr>
              <a:t>“If the confidence intervals around two estimates overlap, then the difference is not statistically significant.”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❌ “There is a 95% chance that a 95% confidence interval contains the true value.”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mistakes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234075"/>
            <a:ext cx="85206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❌ “If the data are not Normally distributed then we cannot apply the Central Limit Theorem.”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❌ “If the confidence intervals around two estimates overlap, then the difference is not statistically significant.”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❌ “There is a 95% chance that a 95% confidence interval contains the true value.”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mistakes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234075"/>
            <a:ext cx="85206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❌ “If the data are not Normally distributed then we cannot apply the Central Limit Theorem.”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❌ “If the confidence intervals around two estimates overlap, then the difference is not statistically significant.”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❌ “There is a 95% chance that a 95% confidence interval contains the true value.”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strategy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234075"/>
            <a:ext cx="4173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Looking back on the midterm: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425" y="140825"/>
            <a:ext cx="4246900" cy="48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strategy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234075"/>
            <a:ext cx="4173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Looking back on the midterm: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 average score on the multiple choice questions was only 70%...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These questions should be relatively straightforward, but there’s no partial credit.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So: pay attention!</a:t>
            </a:r>
            <a:endParaRPr sz="1800"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425" y="140825"/>
            <a:ext cx="4246900" cy="486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0"/>
          <p:cNvCxnSpPr/>
          <p:nvPr/>
        </p:nvCxnSpPr>
        <p:spPr>
          <a:xfrm flipH="1" rot="10800000">
            <a:off x="4205000" y="926825"/>
            <a:ext cx="841200" cy="187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strategy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234075"/>
            <a:ext cx="4173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Looking back on the midterm: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Yes, the sensitivity analysis question was tricky!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Don’t be discouraged if you get stumped - it’s OK to cut your losses and move on.</a:t>
            </a:r>
            <a:endParaRPr sz="18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425" y="140825"/>
            <a:ext cx="4246900" cy="486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1"/>
          <p:cNvCxnSpPr/>
          <p:nvPr/>
        </p:nvCxnSpPr>
        <p:spPr>
          <a:xfrm flipH="1" rot="10800000">
            <a:off x="3485875" y="2108875"/>
            <a:ext cx="1535700" cy="75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Exam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December 9th, 9am- 12pm, location TBA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68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Same rules as the midterm regarding calculators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68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final is </a:t>
            </a:r>
            <a:r>
              <a:rPr i="1" lang="en"/>
              <a:t>cumulative</a:t>
            </a:r>
            <a:r>
              <a:rPr lang="en"/>
              <a:t> but focuses more on the 2nd half of the semester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68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Note: we have uploaded past exams and practice problems but the syllabus this year is slightly different to prior years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6867" lvl="0" marL="457200" rtl="0" algn="l">
              <a:spcBef>
                <a:spcPts val="1200"/>
              </a:spcBef>
              <a:spcAft>
                <a:spcPts val="0"/>
              </a:spcAft>
              <a:buSzPts val="1705"/>
              <a:buChar char="●"/>
            </a:pPr>
            <a:r>
              <a:rPr lang="en"/>
              <a:t>Teaching team will hold extra Office Hours over the next few days (TBA)</a:t>
            </a:r>
            <a:endParaRPr sz="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strategy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234075"/>
            <a:ext cx="4173600" cy="3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Looking back on the midterm: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Many of you struggled on this question (about the MPs voting on a bill) because you failed to recognize it was about dependence.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This was very similar to a PSet question - try to step back and identify the topics in each question.</a:t>
            </a:r>
            <a:endParaRPr sz="1800"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425" y="140825"/>
            <a:ext cx="4246900" cy="486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2"/>
          <p:cNvCxnSpPr/>
          <p:nvPr/>
        </p:nvCxnSpPr>
        <p:spPr>
          <a:xfrm flipH="1" rot="10800000">
            <a:off x="4144050" y="2718025"/>
            <a:ext cx="889800" cy="29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strategy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234075"/>
            <a:ext cx="4173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Looking back on the midterm: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Average scores were even lower on the open-ended question discussing the quote about </a:t>
            </a:r>
            <a:r>
              <a:rPr lang="en" sz="1800"/>
              <a:t>nuclear strategy.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Don’t neglect the “wordy” questions!</a:t>
            </a:r>
            <a:endParaRPr sz="1800"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425" y="140825"/>
            <a:ext cx="4246900" cy="486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3"/>
          <p:cNvCxnSpPr/>
          <p:nvPr/>
        </p:nvCxnSpPr>
        <p:spPr>
          <a:xfrm>
            <a:off x="4095300" y="3266500"/>
            <a:ext cx="816300" cy="67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</a:t>
            </a:r>
            <a:r>
              <a:rPr lang="en"/>
              <a:t> tips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</a:t>
            </a:r>
            <a:r>
              <a:rPr b="1" lang="en"/>
              <a:t> </a:t>
            </a:r>
            <a:r>
              <a:rPr b="1" lang="en"/>
              <a:t>through</a:t>
            </a:r>
            <a:r>
              <a:rPr b="1" lang="en"/>
              <a:t> the entire exam before starting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Why?</a:t>
            </a:r>
            <a:endParaRPr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>
                <a:solidFill>
                  <a:schemeClr val="lt1"/>
                </a:solidFill>
              </a:rPr>
              <a:t>Your subconscious brain will start whirring away</a:t>
            </a:r>
            <a:endParaRPr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>
                <a:solidFill>
                  <a:schemeClr val="lt1"/>
                </a:solidFill>
              </a:rPr>
              <a:t>Gives you an “easy task” to complete → prevents panic!</a:t>
            </a:r>
            <a:endParaRPr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>
                <a:solidFill>
                  <a:schemeClr val="lt1"/>
                </a:solidFill>
              </a:rPr>
              <a:t>Reduces the chance of misreading a question</a:t>
            </a:r>
            <a:endParaRPr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>
                <a:solidFill>
                  <a:schemeClr val="lt1"/>
                </a:solidFill>
              </a:rPr>
              <a:t>If you know the points available for each question, you can manage your time better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through the entire exam before starting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Your subconscious brain will start whirring away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Gives you an “easy task” to complete → prevents panic!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Reduces the chance of misreading a question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 know the points available for each question, you can manage your time better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PSA from Wally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490250" y="270375"/>
            <a:ext cx="8349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During this busy time, remember to:</a:t>
            </a:r>
            <a:endParaRPr sz="3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490250" y="270375"/>
            <a:ext cx="8349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During this busy time, remember to:</a:t>
            </a:r>
            <a:endParaRPr sz="3900"/>
          </a:p>
        </p:txBody>
      </p:sp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 b="0" l="0" r="0" t="10096"/>
          <a:stretch/>
        </p:blipFill>
        <p:spPr>
          <a:xfrm>
            <a:off x="551050" y="1072499"/>
            <a:ext cx="2730251" cy="322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609425" y="4436575"/>
            <a:ext cx="24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Get some fresh air</a:t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90250" y="270375"/>
            <a:ext cx="8349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During this busy time, remember to:</a:t>
            </a:r>
            <a:endParaRPr sz="3900"/>
          </a:p>
        </p:txBody>
      </p:sp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0" t="10096"/>
          <a:stretch/>
        </p:blipFill>
        <p:spPr>
          <a:xfrm>
            <a:off x="551050" y="1072499"/>
            <a:ext cx="2730251" cy="322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/>
        </p:nvSpPr>
        <p:spPr>
          <a:xfrm>
            <a:off x="672975" y="4436575"/>
            <a:ext cx="24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Get some fresh air</a:t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4">
            <a:alphaModFix/>
          </a:blip>
          <a:srcRect b="0" l="0" r="0" t="823"/>
          <a:stretch/>
        </p:blipFill>
        <p:spPr>
          <a:xfrm>
            <a:off x="3534425" y="1072500"/>
            <a:ext cx="2420675" cy="32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 txBox="1"/>
          <p:nvPr/>
        </p:nvSpPr>
        <p:spPr>
          <a:xfrm>
            <a:off x="3326512" y="4436575"/>
            <a:ext cx="283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Hang out with friends</a:t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490250" y="270375"/>
            <a:ext cx="8349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During this busy time, remember to:</a:t>
            </a:r>
            <a:endParaRPr sz="3900"/>
          </a:p>
        </p:txBody>
      </p:sp>
      <p:pic>
        <p:nvPicPr>
          <p:cNvPr id="246" name="Google Shape;246;p40"/>
          <p:cNvPicPr preferRelativeResize="0"/>
          <p:nvPr/>
        </p:nvPicPr>
        <p:blipFill rotWithShape="1">
          <a:blip r:embed="rId3">
            <a:alphaModFix/>
          </a:blip>
          <a:srcRect b="0" l="0" r="0" t="10096"/>
          <a:stretch/>
        </p:blipFill>
        <p:spPr>
          <a:xfrm>
            <a:off x="551050" y="1072499"/>
            <a:ext cx="2730251" cy="322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672975" y="4436575"/>
            <a:ext cx="24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Get some fresh air</a:t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8" name="Google Shape;248;p40"/>
          <p:cNvPicPr preferRelativeResize="0"/>
          <p:nvPr/>
        </p:nvPicPr>
        <p:blipFill rotWithShape="1">
          <a:blip r:embed="rId4">
            <a:alphaModFix/>
          </a:blip>
          <a:srcRect b="0" l="0" r="0" t="823"/>
          <a:stretch/>
        </p:blipFill>
        <p:spPr>
          <a:xfrm>
            <a:off x="3511813" y="1083925"/>
            <a:ext cx="2420675" cy="32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3326512" y="4436575"/>
            <a:ext cx="283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Hang out with friends</a:t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003" y="1044687"/>
            <a:ext cx="2730251" cy="327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/>
        </p:nvSpPr>
        <p:spPr>
          <a:xfrm>
            <a:off x="6055887" y="4436575"/>
            <a:ext cx="283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Put your feet up!</a:t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Exam: what to expect?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8520600" cy="3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some topics that are very likely to come up:</a:t>
            </a:r>
            <a:endParaRPr/>
          </a:p>
          <a:p>
            <a:pPr indent="-34734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Conducting a </a:t>
            </a:r>
            <a:r>
              <a:rPr b="1" lang="en"/>
              <a:t>hypothesis test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4734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Something from </a:t>
            </a:r>
            <a:r>
              <a:rPr b="1" lang="en"/>
              <a:t>pre-midterm</a:t>
            </a:r>
            <a:r>
              <a:rPr lang="en"/>
              <a:t> classes (Bayes Rule? Decision tree?)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734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Evaluating evidence</a:t>
            </a:r>
            <a:r>
              <a:rPr lang="en"/>
              <a:t> (practical vs statistical significance; cherry-picking; multiple comparisons; bias in data)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734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Qualitative evidence</a:t>
            </a:r>
            <a:r>
              <a:rPr lang="en"/>
              <a:t> (pros/cons of different methods; types of “mixed methods” designs)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5131300" y="255950"/>
            <a:ext cx="3851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Disclaimer: I have not seen the exam! </a:t>
            </a:r>
            <a:endParaRPr i="1"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</a:t>
            </a:r>
            <a:r>
              <a:rPr lang="en"/>
              <a:t>: where to start?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would strongly recommend that you </a:t>
            </a:r>
            <a:r>
              <a:rPr lang="en"/>
              <a:t>start by shoring up your foundations: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Definitions</a:t>
            </a:r>
            <a:r>
              <a:rPr lang="en"/>
              <a:t> (Glossary in Handout 16 + ...)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Relationships between concepts </a:t>
            </a:r>
            <a:r>
              <a:rPr lang="en"/>
              <a:t>(PSet 6, Q1.2 + ...)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Hypothesis testing</a:t>
            </a:r>
            <a:r>
              <a:rPr lang="en"/>
              <a:t> (Handout #15, Summary table + ...)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387" y="0"/>
            <a:ext cx="46016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229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Definitions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7418375" y="4743300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Handout #16</a:t>
            </a:r>
            <a:endParaRPr i="1"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425" y="1221888"/>
            <a:ext cx="2699725" cy="26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79000" y="4061800"/>
            <a:ext cx="32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Can you explain these definitions to a rubber duck?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387" y="0"/>
            <a:ext cx="46016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229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Definitions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7418375" y="4743300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Handout #16</a:t>
            </a:r>
            <a:endParaRPr i="1"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425" y="1221888"/>
            <a:ext cx="2699725" cy="26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579000" y="4061800"/>
            <a:ext cx="32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Can you explain these definitions to a rubber duck?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5411675" y="841000"/>
            <a:ext cx="3096000" cy="3144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Other key terms to add to this list: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Beta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Power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Type I / II errors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Practical significance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Systematic error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Non-response bias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Reporting bias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Cherry-picking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Regression to the mean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Underpowered study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etc. 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 Relationships between concepts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00" y="1216850"/>
            <a:ext cx="7371400" cy="32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6856100" y="4582825"/>
            <a:ext cx="140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erriweather"/>
                <a:ea typeface="Merriweather"/>
                <a:cs typeface="Merriweather"/>
                <a:sym typeface="Merriweather"/>
              </a:rPr>
              <a:t>PSet 6, Q1.2</a:t>
            </a:r>
            <a:endParaRPr i="1"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 </a:t>
            </a:r>
            <a:r>
              <a:rPr lang="en"/>
              <a:t>Relationships between concepts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6051650" y="4430425"/>
            <a:ext cx="177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erriweather"/>
                <a:ea typeface="Merriweather"/>
                <a:cs typeface="Merriweather"/>
                <a:sym typeface="Merriweather"/>
              </a:rPr>
              <a:t>Handout #17</a:t>
            </a:r>
            <a:endParaRPr i="1"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563" y="1170125"/>
            <a:ext cx="5964866" cy="32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 </a:t>
            </a:r>
            <a:r>
              <a:rPr lang="en"/>
              <a:t>Relationships between concepts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6051650" y="4430425"/>
            <a:ext cx="177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erriweather"/>
                <a:ea typeface="Merriweather"/>
                <a:cs typeface="Merriweather"/>
                <a:sym typeface="Merriweather"/>
              </a:rPr>
              <a:t>Handout #17</a:t>
            </a:r>
            <a:endParaRPr i="1"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563" y="1170125"/>
            <a:ext cx="5964866" cy="32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5472625" y="1742950"/>
            <a:ext cx="3096000" cy="2328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This often shows up in the exam as a </a:t>
            </a: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TRUE/FALSE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 question (e.g. “Increasing the sample size increases statistical power, all else equal”).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PI201_template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